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65" r:id="rId6"/>
    <p:sldId id="258" r:id="rId7"/>
    <p:sldId id="266" r:id="rId8"/>
    <p:sldId id="259" r:id="rId9"/>
    <p:sldId id="260" r:id="rId10"/>
    <p:sldId id="267" r:id="rId11"/>
    <p:sldId id="268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78"/>
    <p:restoredTop sz="94731"/>
  </p:normalViewPr>
  <p:slideViewPr>
    <p:cSldViewPr snapToGrid="0" snapToObjects="1">
      <p:cViewPr>
        <p:scale>
          <a:sx n="116" d="100"/>
          <a:sy n="116" d="100"/>
        </p:scale>
        <p:origin x="544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F5755-4CAD-874F-B724-836DA5430D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7C7B7-9705-5345-98F7-2CCCA77C47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E9854-13BB-AB4F-AA2A-D12CBC84D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F73B8-44E7-164D-9CF8-FC7CB8554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ACD0B-C0D8-A147-BB78-F97D50DCC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610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BE701-06D4-384F-911A-A83B2E64A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1605BF-41BF-0247-90FB-3C22D5DAB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36081-A370-FF48-9F4B-4965CAC31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4CE51-F2F0-C144-BC36-AFC82750B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CE585-7E72-DD4D-BA1E-F974B56A0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6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C854B1-DE40-5A45-847D-F7BE2E33C3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6AA834-D384-EB4B-8FD3-5E3212E4D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7B1AB-1070-0D4F-8F94-7CDC888E8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19154-C4F6-A743-90E5-9E8A9A9D2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543DB-0F0B-9B49-B578-7B4119A8E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598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864C1-8B33-7046-89B7-C572ABABF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4942F-2F38-F440-B846-B81E91099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1F2D8-56E3-D347-BF7C-82F821E8D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7DD4C-AF67-674F-B65D-EC9285FD7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61FE3-C9F8-4A47-B7EE-B5F9AE226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663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17B43-DE30-F345-9111-72E8FAA4C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D4F3EB-2539-9349-AC60-4135BE54B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95956-BCA2-644B-8B19-4B2C3CDA9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417CD-FB98-B140-86B0-1DC0EEBCD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7FD53-E9B6-1048-86ED-3167A168D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38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F859C-889F-814B-B3E4-9F55F5C4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10F8E-C872-BA48-B6FA-B233EB4B0A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A7774-9FD2-AF45-BABE-69ED52E381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DB686-B9BA-D842-B9C6-9A1DBBF95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2678F-A56F-9F4C-AA16-998EACC2E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FF4E36-B8DD-FA41-9613-58A8BD0B5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98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6327C-3828-304A-A827-02D7565A1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C7D65-899F-9446-B81E-BA26A034FA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29262-8F34-CD4A-852B-80940299A8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C54A24-351E-874E-89E0-C413A4AEBA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139811-B2AA-9842-8F62-8D5AB6E5AB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81EC14-AF06-DD45-8F3F-FF382533F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8887CB-BE74-1D43-AFCC-568605676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684D52-5FC9-B641-AF1C-A73FCD18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60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372C3-7AFE-034A-8814-332947A3E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05AE6E-2C29-7A4A-A1AB-0BCA663C4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D9EAEF-204B-D34B-A3D6-563821106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68193-3E6E-694B-8FEB-D596FBD83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58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A949DE-91D3-2345-BB00-C92F47B9F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AF00DB-9844-7D43-BE03-8F8B2F7C2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9BB809-EE4A-CD4D-A6A8-A19DBE209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420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2EF05-C570-8D45-A9F0-BE8881AF5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6915C-76A2-6443-BE47-305A2C60B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387C7F-6FD4-BD43-9965-43332BE1D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F196D-1033-A94C-B125-D4A38074B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8EBF0-8FBF-1849-B978-628B1FD22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44D878-B504-A642-834B-5FDAEE66E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10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5DD7C-4DC8-7843-B8DD-1A10FEBEA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DA7C09-CFE1-4841-9AC6-9E645D5E57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81B503-00E0-2C40-8360-6BD6AB0CF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A5B3B8-09E1-1E46-B4D1-F31645864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AA693-C861-F444-8E30-465F32ED9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19D22A-2FF2-E140-9B50-CD1739D46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878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EF2A2C-A56B-584F-B5A0-8B0676332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4BB6C-31C6-9D49-B134-68BE75A2B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6B6B6-D6D9-6347-BD72-01D1AC308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3D91B-F534-1F46-B9C1-FBD4C6FB0404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BED4A-E6C8-E547-A420-F18506C1FE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F78BB7-B258-9947-913A-5BD8BFA8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BB28AF-1D35-C045-89D3-2F6935D9E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843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C5F1C-29A6-F640-9057-74DCBEEE03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Random cheese simulation workflow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BB977C-29B1-5344-AE6D-7749DCBBC2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31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CE241-1DA8-6040-A9F3-14A029C45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3: Determine optimal parameters to match observed patch distribution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D9F00D4-76B9-FF44-B534-859FCF9A2F6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25896" r="15953"/>
          <a:stretch/>
        </p:blipFill>
        <p:spPr>
          <a:xfrm>
            <a:off x="2764715" y="1825625"/>
            <a:ext cx="2614110" cy="435133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ED7667-1CB1-D54F-9958-3C2D5A4763E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4233" b="4992"/>
          <a:stretch/>
        </p:blipFill>
        <p:spPr>
          <a:xfrm>
            <a:off x="6705599" y="1825625"/>
            <a:ext cx="4305111" cy="41341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2D7D44-A9F3-8945-9EB5-CA090F5DA8F2}"/>
              </a:ext>
            </a:extLst>
          </p:cNvPr>
          <p:cNvSpPr txBox="1"/>
          <p:nvPr/>
        </p:nvSpPr>
        <p:spPr>
          <a:xfrm>
            <a:off x="322730" y="2345167"/>
            <a:ext cx="29798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One example </a:t>
            </a:r>
            <a:r>
              <a:rPr lang="en-US" dirty="0"/>
              <a:t>of a simulation</a:t>
            </a:r>
          </a:p>
          <a:p>
            <a:r>
              <a:rPr lang="en-US" dirty="0"/>
              <a:t>Range = 67 (pct = 1)</a:t>
            </a:r>
          </a:p>
          <a:p>
            <a:r>
              <a:rPr lang="en-US" dirty="0"/>
              <a:t>Nugget = 0</a:t>
            </a:r>
          </a:p>
          <a:p>
            <a:r>
              <a:rPr lang="en-US" dirty="0" err="1"/>
              <a:t>MagVar</a:t>
            </a:r>
            <a:r>
              <a:rPr lang="en-US" dirty="0"/>
              <a:t> = 100</a:t>
            </a:r>
          </a:p>
          <a:p>
            <a:r>
              <a:rPr lang="en-US" dirty="0" err="1"/>
              <a:t>PctBurn</a:t>
            </a:r>
            <a:r>
              <a:rPr lang="en-US" dirty="0"/>
              <a:t> = 42.4% (same as LC)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Obs</a:t>
            </a:r>
            <a:r>
              <a:rPr lang="en-US" dirty="0"/>
              <a:t> </a:t>
            </a:r>
            <a:r>
              <a:rPr lang="en-US" dirty="0" err="1"/>
              <a:t>PctBurn</a:t>
            </a:r>
            <a:r>
              <a:rPr lang="en-US" dirty="0"/>
              <a:t> (after clipping to Las </a:t>
            </a:r>
            <a:r>
              <a:rPr lang="en-US" dirty="0" err="1"/>
              <a:t>Conchas</a:t>
            </a:r>
            <a:r>
              <a:rPr lang="en-US" dirty="0"/>
              <a:t> perimeter) = 46.8 % (there is some randomness to the clip)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Will tweak the first three parameters to minimize the residuals between simulated (blue dots) and observed (blue line)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359A70-B866-AE44-9D48-0E8301833B72}"/>
              </a:ext>
            </a:extLst>
          </p:cNvPr>
          <p:cNvSpPr txBox="1"/>
          <p:nvPr/>
        </p:nvSpPr>
        <p:spPr>
          <a:xfrm>
            <a:off x="7196866" y="6174889"/>
            <a:ext cx="2159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</a:t>
            </a:r>
            <a:r>
              <a:rPr lang="en-US" baseline="-25000" dirty="0"/>
              <a:t>2</a:t>
            </a:r>
            <a:r>
              <a:rPr lang="en-US" dirty="0"/>
              <a:t>(patch size area)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F8F74C-0185-1242-AC28-E994C83A721F}"/>
              </a:ext>
            </a:extLst>
          </p:cNvPr>
          <p:cNvSpPr txBox="1"/>
          <p:nvPr/>
        </p:nvSpPr>
        <p:spPr>
          <a:xfrm rot="16200000">
            <a:off x="5811203" y="3723402"/>
            <a:ext cx="11698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 patches</a:t>
            </a:r>
          </a:p>
        </p:txBody>
      </p:sp>
    </p:spTree>
    <p:extLst>
      <p:ext uri="{BB962C8B-B14F-4D97-AF65-F5344CB8AC3E}">
        <p14:creationId xmlns:p14="http://schemas.microsoft.com/office/powerpoint/2010/main" val="3875223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D732C-D49A-3A42-BBC0-190094F5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Objective 4: Overlay scars, calculate proportion of scars intersecting a simulated high-severity patch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D4A379-7D34-B845-A25E-577F8AFD220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18021"/>
          <a:stretch/>
        </p:blipFill>
        <p:spPr>
          <a:xfrm>
            <a:off x="0" y="1825625"/>
            <a:ext cx="3685309" cy="4351338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1830F44-E597-D04F-A434-CE4C043A9A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20259" r="20259"/>
          <a:stretch/>
        </p:blipFill>
        <p:spPr>
          <a:xfrm>
            <a:off x="4626170" y="1827429"/>
            <a:ext cx="2673929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B61921-4191-7D41-BE30-E69D9C27CFFD}"/>
              </a:ext>
            </a:extLst>
          </p:cNvPr>
          <p:cNvSpPr txBox="1"/>
          <p:nvPr/>
        </p:nvSpPr>
        <p:spPr>
          <a:xfrm>
            <a:off x="221673" y="2022764"/>
            <a:ext cx="1892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Previous example: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38C8C2-F7E7-4949-BCC2-36360826D21E}"/>
              </a:ext>
            </a:extLst>
          </p:cNvPr>
          <p:cNvSpPr txBox="1"/>
          <p:nvPr/>
        </p:nvSpPr>
        <p:spPr>
          <a:xfrm>
            <a:off x="4627418" y="6264564"/>
            <a:ext cx="2685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orange: hits; green: misses</a:t>
            </a:r>
          </a:p>
        </p:txBody>
      </p:sp>
    </p:spTree>
    <p:extLst>
      <p:ext uri="{BB962C8B-B14F-4D97-AF65-F5344CB8AC3E}">
        <p14:creationId xmlns:p14="http://schemas.microsoft.com/office/powerpoint/2010/main" val="1018668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22B57-F594-EE46-BA36-634668CED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Objective 1: Define random field parameters to match “clean” Las </a:t>
            </a:r>
            <a:r>
              <a:rPr lang="en-US" dirty="0" err="1"/>
              <a:t>Conchas</a:t>
            </a:r>
            <a:r>
              <a:rPr lang="en-US" dirty="0"/>
              <a:t> patch distribution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BEE735-B8CE-BB46-B158-9821BCC4DE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Task 1.1: Simplify Las </a:t>
            </a:r>
            <a:r>
              <a:rPr lang="en-US" dirty="0" err="1"/>
              <a:t>Conchas</a:t>
            </a:r>
            <a:r>
              <a:rPr lang="en-US" dirty="0"/>
              <a:t> patch distribution</a:t>
            </a:r>
          </a:p>
          <a:p>
            <a:pPr lvl="1"/>
            <a:r>
              <a:rPr lang="en-US" dirty="0"/>
              <a:t>“fill holes” (refugia) that are &lt;= 1ha</a:t>
            </a:r>
          </a:p>
          <a:p>
            <a:pPr lvl="1"/>
            <a:r>
              <a:rPr lang="en-US" dirty="0"/>
              <a:t>“remove crumbs” (small high severity patches) that are &lt;= 1ha</a:t>
            </a:r>
          </a:p>
          <a:p>
            <a:pPr lvl="1"/>
            <a:r>
              <a:rPr lang="en-US" dirty="0"/>
              <a:t>“cut” high severity patches</a:t>
            </a:r>
          </a:p>
          <a:p>
            <a:r>
              <a:rPr lang="en-US" dirty="0"/>
              <a:t>Example: Las </a:t>
            </a:r>
            <a:r>
              <a:rPr lang="en-US" dirty="0" err="1"/>
              <a:t>Conchas</a:t>
            </a:r>
            <a:r>
              <a:rPr lang="en-US" dirty="0"/>
              <a:t> </a:t>
            </a:r>
            <a:r>
              <a:rPr lang="en-US" dirty="0" err="1"/>
              <a:t>RdNBR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A1599FA-1077-5146-87B4-5C23A91AF08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1690688"/>
            <a:ext cx="3124200" cy="3632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E53FB57-94F8-D542-84A6-1FB74267DD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124200" y="1690688"/>
            <a:ext cx="3124200" cy="3632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AEF5CC1-DAEF-9E4B-BBB3-7F70BA781E6A}"/>
              </a:ext>
            </a:extLst>
          </p:cNvPr>
          <p:cNvSpPr txBox="1"/>
          <p:nvPr/>
        </p:nvSpPr>
        <p:spPr>
          <a:xfrm>
            <a:off x="762201" y="5486401"/>
            <a:ext cx="79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before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7E21C-4680-A440-9C6A-FC884E29B7F0}"/>
              </a:ext>
            </a:extLst>
          </p:cNvPr>
          <p:cNvSpPr txBox="1"/>
          <p:nvPr/>
        </p:nvSpPr>
        <p:spPr>
          <a:xfrm>
            <a:off x="3696497" y="5486401"/>
            <a:ext cx="634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3182915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130DB-51F3-3645-81CC-56A42C7EA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3 observed “high severity” scenarios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F8EE8D4-6B49-D14B-ACC4-A6E73092BBE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1141609"/>
            <a:ext cx="5536019" cy="5716391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58D0A2-9721-8740-9D3F-A7A9C026B5F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Las </a:t>
            </a:r>
            <a:r>
              <a:rPr lang="en-US" dirty="0" err="1"/>
              <a:t>Conchas</a:t>
            </a:r>
            <a:r>
              <a:rPr lang="en-US" dirty="0"/>
              <a:t> </a:t>
            </a:r>
            <a:r>
              <a:rPr lang="en-US" dirty="0" err="1"/>
              <a:t>RdNBR</a:t>
            </a:r>
            <a:r>
              <a:rPr lang="en-US" dirty="0"/>
              <a:t> is least expansive</a:t>
            </a:r>
          </a:p>
          <a:p>
            <a:r>
              <a:rPr lang="en-US" dirty="0"/>
              <a:t>Coop “Treeless” layer is most expansive</a:t>
            </a:r>
          </a:p>
        </p:txBody>
      </p:sp>
    </p:spTree>
    <p:extLst>
      <p:ext uri="{BB962C8B-B14F-4D97-AF65-F5344CB8AC3E}">
        <p14:creationId xmlns:p14="http://schemas.microsoft.com/office/powerpoint/2010/main" val="3651101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5B88F-EB66-324F-9141-0DE3955E8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/>
              <a:t>Objective 1</a:t>
            </a:r>
            <a:r>
              <a:rPr lang="en-US" dirty="0"/>
              <a:t>: “Clean” each observed scenario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110B29C-7CDA-8444-BBCB-A973B4D61DC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4845" b="43396"/>
          <a:stretch/>
        </p:blipFill>
        <p:spPr>
          <a:xfrm>
            <a:off x="0" y="1123353"/>
            <a:ext cx="5536019" cy="496613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D77543A-4273-B54B-9DF3-A96D0C3313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35052" b="43576"/>
          <a:stretch/>
        </p:blipFill>
        <p:spPr>
          <a:xfrm>
            <a:off x="6600714" y="1123355"/>
            <a:ext cx="5536019" cy="49661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D21C1FB-4640-AE4D-B3BB-D77B18835F1B}"/>
              </a:ext>
            </a:extLst>
          </p:cNvPr>
          <p:cNvSpPr txBox="1"/>
          <p:nvPr/>
        </p:nvSpPr>
        <p:spPr>
          <a:xfrm>
            <a:off x="9695739" y="2655518"/>
            <a:ext cx="24962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Remove “holes” &lt; 1 ha</a:t>
            </a:r>
          </a:p>
          <a:p>
            <a:r>
              <a:rPr lang="en-US" dirty="0"/>
              <a:t>Remove “crumbs” &lt; 1 ha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8ACAFF2-C083-BA41-BD33-B7633FDD6457}"/>
              </a:ext>
            </a:extLst>
          </p:cNvPr>
          <p:cNvSpPr/>
          <p:nvPr/>
        </p:nvSpPr>
        <p:spPr>
          <a:xfrm>
            <a:off x="463463" y="2655518"/>
            <a:ext cx="488515" cy="4885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02F432C-EB4F-924C-99E6-087F56D2BF44}"/>
              </a:ext>
            </a:extLst>
          </p:cNvPr>
          <p:cNvSpPr/>
          <p:nvPr/>
        </p:nvSpPr>
        <p:spPr>
          <a:xfrm>
            <a:off x="1066800" y="4060521"/>
            <a:ext cx="488515" cy="4885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DE1F7B9-89DB-3648-9A34-FF0D114E3A80}"/>
              </a:ext>
            </a:extLst>
          </p:cNvPr>
          <p:cNvSpPr/>
          <p:nvPr/>
        </p:nvSpPr>
        <p:spPr>
          <a:xfrm>
            <a:off x="7101529" y="2637970"/>
            <a:ext cx="488515" cy="4885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C257C75-2A3B-6243-872A-B024DC7A53A9}"/>
              </a:ext>
            </a:extLst>
          </p:cNvPr>
          <p:cNvSpPr/>
          <p:nvPr/>
        </p:nvSpPr>
        <p:spPr>
          <a:xfrm>
            <a:off x="7590044" y="4060521"/>
            <a:ext cx="488515" cy="4885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579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130DB-51F3-3645-81CC-56A42C7EA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“Cut” the cleaned polygons at pinch points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58D0A2-9721-8740-9D3F-A7A9C026B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27342"/>
            <a:ext cx="6019800" cy="573065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objective is to produce more biologically meaningful patch size distributions.</a:t>
            </a:r>
          </a:p>
          <a:p>
            <a:r>
              <a:rPr lang="en-US" dirty="0"/>
              <a:t>Iteratively buffer every polygon inward by 15 m. </a:t>
            </a:r>
          </a:p>
          <a:p>
            <a:pPr lvl="1"/>
            <a:r>
              <a:rPr lang="en-US" dirty="0"/>
              <a:t>If this creates multiple “chunks”    </a:t>
            </a:r>
            <a:r>
              <a:rPr lang="en-US" b="1" dirty="0"/>
              <a:t>&gt; 10 ha</a:t>
            </a:r>
            <a:r>
              <a:rPr lang="en-US" dirty="0"/>
              <a:t>, find the narrowest point of the original polygon where the smallest chunk connects to the nearest chunk. Cut polygon there.</a:t>
            </a:r>
          </a:p>
          <a:p>
            <a:r>
              <a:rPr lang="en-US" dirty="0"/>
              <a:t>Keep doing this until no more 10 ha chunks are created.</a:t>
            </a:r>
          </a:p>
          <a:p>
            <a:pPr lvl="1"/>
            <a:r>
              <a:rPr lang="en-US" dirty="0"/>
              <a:t>Chunks can be split repeatedly</a:t>
            </a:r>
          </a:p>
          <a:p>
            <a:r>
              <a:rPr lang="en-US" dirty="0"/>
              <a:t>Then repeat the process with 30, 60 and 120 m buffer increments. </a:t>
            </a:r>
          </a:p>
          <a:p>
            <a:pPr lvl="1"/>
            <a:r>
              <a:rPr lang="en-US" dirty="0"/>
              <a:t>120 m increments means that the center of the narrowest “bridge” between chunks is never more than 120 m from patch edge (reasonable PIPO dispersal distance)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7E21F2-E368-8E44-B678-32BA21A5AA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65" r="15670"/>
          <a:stretch/>
        </p:blipFill>
        <p:spPr>
          <a:xfrm>
            <a:off x="0" y="1247275"/>
            <a:ext cx="2869503" cy="35761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3995916-470B-B34C-97B0-3B1844A656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40" r="13072"/>
          <a:stretch/>
        </p:blipFill>
        <p:spPr>
          <a:xfrm>
            <a:off x="2869503" y="3104411"/>
            <a:ext cx="3038606" cy="34380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E9664C-4858-6D4F-9379-A1C4D19BF9C7}"/>
              </a:ext>
            </a:extLst>
          </p:cNvPr>
          <p:cNvSpPr txBox="1"/>
          <p:nvPr/>
        </p:nvSpPr>
        <p:spPr>
          <a:xfrm>
            <a:off x="0" y="6488668"/>
            <a:ext cx="1066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2285607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1B23E-AAF7-B244-AB13-91FE34839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1111630" cy="942716"/>
          </a:xfrm>
        </p:spPr>
        <p:txBody>
          <a:bodyPr/>
          <a:lstStyle/>
          <a:p>
            <a:r>
              <a:rPr lang="en-US" dirty="0"/>
              <a:t>Clean-Cut Results (Las </a:t>
            </a:r>
            <a:r>
              <a:rPr lang="en-US" dirty="0" err="1"/>
              <a:t>Conchas</a:t>
            </a:r>
            <a:r>
              <a:rPr lang="en-US" dirty="0"/>
              <a:t> </a:t>
            </a:r>
            <a:r>
              <a:rPr lang="en-US" dirty="0" err="1"/>
              <a:t>RdNBR</a:t>
            </a:r>
            <a:r>
              <a:rPr lang="en-US" dirty="0"/>
              <a:t> example)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CE31600-DA6F-FA4D-B051-E34535150DB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28821"/>
          <a:stretch/>
        </p:blipFill>
        <p:spPr>
          <a:xfrm>
            <a:off x="242170" y="960971"/>
            <a:ext cx="4079309" cy="5917808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992C877-BBA4-8E44-86AF-FA1F546F3C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26394"/>
          <a:stretch/>
        </p:blipFill>
        <p:spPr>
          <a:xfrm>
            <a:off x="6170513" y="964592"/>
            <a:ext cx="4201038" cy="589340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7CA81A-7310-2646-A750-F6B8C5F97B21}"/>
              </a:ext>
            </a:extLst>
          </p:cNvPr>
          <p:cNvSpPr txBox="1"/>
          <p:nvPr/>
        </p:nvSpPr>
        <p:spPr>
          <a:xfrm>
            <a:off x="0" y="1265129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Clean-Uncut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E48A1D-36E7-A248-9715-35D236F67441}"/>
              </a:ext>
            </a:extLst>
          </p:cNvPr>
          <p:cNvSpPr txBox="1"/>
          <p:nvPr/>
        </p:nvSpPr>
        <p:spPr>
          <a:xfrm>
            <a:off x="9922701" y="1080463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4DF5FB3-65EF-4E4B-B2A0-5E5D1B22D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6328" y="3282721"/>
            <a:ext cx="2974186" cy="209449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468A59A-B84F-B445-BEBC-E99804BA03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672" y="3217128"/>
            <a:ext cx="3067328" cy="216009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903E7A-FBBC-9F40-9BA0-1F51CB8DE331}"/>
              </a:ext>
            </a:extLst>
          </p:cNvPr>
          <p:cNvCxnSpPr>
            <a:cxnSpLocks/>
          </p:cNvCxnSpPr>
          <p:nvPr/>
        </p:nvCxnSpPr>
        <p:spPr>
          <a:xfrm>
            <a:off x="10289001" y="3251200"/>
            <a:ext cx="0" cy="11951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804F0E-6504-9D4A-BB88-279A597AB993}"/>
              </a:ext>
            </a:extLst>
          </p:cNvPr>
          <p:cNvCxnSpPr>
            <a:cxnSpLocks/>
          </p:cNvCxnSpPr>
          <p:nvPr/>
        </p:nvCxnSpPr>
        <p:spPr>
          <a:xfrm>
            <a:off x="4210933" y="3321050"/>
            <a:ext cx="0" cy="11588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723D361-C1FE-0F48-B141-4269B3F06286}"/>
              </a:ext>
            </a:extLst>
          </p:cNvPr>
          <p:cNvSpPr txBox="1"/>
          <p:nvPr/>
        </p:nvSpPr>
        <p:spPr>
          <a:xfrm>
            <a:off x="10084904" y="5857461"/>
            <a:ext cx="2107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Fatter, shorter tail here (among patches &gt;10 ha)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4D34E1D-13E3-F743-A6B6-E7A3C84AAB53}"/>
              </a:ext>
            </a:extLst>
          </p:cNvPr>
          <p:cNvCxnSpPr>
            <a:cxnSpLocks/>
          </p:cNvCxnSpPr>
          <p:nvPr/>
        </p:nvCxnSpPr>
        <p:spPr>
          <a:xfrm>
            <a:off x="12044914" y="3217128"/>
            <a:ext cx="0" cy="1633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DA6821C-7860-D04C-9848-6A02AF6B5515}"/>
              </a:ext>
            </a:extLst>
          </p:cNvPr>
          <p:cNvCxnSpPr>
            <a:cxnSpLocks/>
          </p:cNvCxnSpPr>
          <p:nvPr/>
        </p:nvCxnSpPr>
        <p:spPr>
          <a:xfrm>
            <a:off x="5663993" y="3321050"/>
            <a:ext cx="0" cy="1633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DA698372-CFB8-424C-B07C-DF1DE405E7DB}"/>
              </a:ext>
            </a:extLst>
          </p:cNvPr>
          <p:cNvSpPr/>
          <p:nvPr/>
        </p:nvSpPr>
        <p:spPr>
          <a:xfrm>
            <a:off x="2542784" y="2154477"/>
            <a:ext cx="488515" cy="4885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F28D62-1F5B-7345-A3E6-0F8696E9BDB6}"/>
              </a:ext>
            </a:extLst>
          </p:cNvPr>
          <p:cNvSpPr/>
          <p:nvPr/>
        </p:nvSpPr>
        <p:spPr>
          <a:xfrm>
            <a:off x="8455068" y="2154477"/>
            <a:ext cx="488515" cy="4885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57430E5-694B-224D-839D-5948C8ABCA48}"/>
              </a:ext>
            </a:extLst>
          </p:cNvPr>
          <p:cNvSpPr/>
          <p:nvPr/>
        </p:nvSpPr>
        <p:spPr>
          <a:xfrm>
            <a:off x="1252604" y="2642992"/>
            <a:ext cx="488515" cy="4885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A979D87-6FA7-3A47-B357-9143C0DE8168}"/>
              </a:ext>
            </a:extLst>
          </p:cNvPr>
          <p:cNvSpPr/>
          <p:nvPr/>
        </p:nvSpPr>
        <p:spPr>
          <a:xfrm>
            <a:off x="7213227" y="2642992"/>
            <a:ext cx="488515" cy="4885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762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4" grpId="0" animBg="1"/>
      <p:bldP spid="15" grpId="0" animBg="1"/>
      <p:bldP spid="18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B45E3-B658-3348-9E51-2E21FFD67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Objective 2: Simulate fake high severity patches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92072C2-671F-E848-89B5-F334E9D4B11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1713842" y="2031143"/>
            <a:ext cx="3358220" cy="4432852"/>
          </a:xfrm>
          <a:prstGeom prst="rect">
            <a:avLst/>
          </a:prstGeom>
        </p:spPr>
      </p:pic>
      <p:pic>
        <p:nvPicPr>
          <p:cNvPr id="1026" name="Picture 2" descr="Gaussian filter - Wikipedia">
            <a:extLst>
              <a:ext uri="{FF2B5EF4-FFF2-40B4-BE49-F238E27FC236}">
                <a16:creationId xmlns:a16="http://schemas.microsoft.com/office/drawing/2014/main" id="{9E051486-0B0A-3841-A540-47D830C7A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566" y="2110675"/>
            <a:ext cx="3029088" cy="217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053ACDB-0BF5-9F47-904C-B978E46AB779}"/>
              </a:ext>
            </a:extLst>
          </p:cNvPr>
          <p:cNvSpPr txBox="1"/>
          <p:nvPr/>
        </p:nvSpPr>
        <p:spPr>
          <a:xfrm>
            <a:off x="6818254" y="406290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ECBC30-AD9D-CD4A-816A-B45B66E72078}"/>
              </a:ext>
            </a:extLst>
          </p:cNvPr>
          <p:cNvSpPr txBox="1"/>
          <p:nvPr/>
        </p:nvSpPr>
        <p:spPr>
          <a:xfrm>
            <a:off x="8882906" y="40993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60CE31-8BB2-B442-82D4-1304F470094D}"/>
              </a:ext>
            </a:extLst>
          </p:cNvPr>
          <p:cNvSpPr txBox="1"/>
          <p:nvPr/>
        </p:nvSpPr>
        <p:spPr>
          <a:xfrm>
            <a:off x="7763217" y="4062903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</p:spTree>
    <p:extLst>
      <p:ext uri="{BB962C8B-B14F-4D97-AF65-F5344CB8AC3E}">
        <p14:creationId xmlns:p14="http://schemas.microsoft.com/office/powerpoint/2010/main" val="21961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B45E3-B658-3348-9E51-2E21FFD67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Generate spatially continuous Gaussian random field to produce “fake patches”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92072C2-671F-E848-89B5-F334E9D4B11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1713842" y="2031143"/>
            <a:ext cx="3358220" cy="4432852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005AF6-62BE-264B-97B8-25261027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626444" cy="50323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“Gaussian field” is a pixel-by-pixel representation of a normal distribution with some degree of spatial autocorrelation between pixels.</a:t>
            </a:r>
          </a:p>
          <a:p>
            <a:r>
              <a:rPr lang="en-US" dirty="0"/>
              <a:t>Key parameters:</a:t>
            </a:r>
          </a:p>
          <a:p>
            <a:pPr lvl="1"/>
            <a:r>
              <a:rPr lang="en-US" b="1" dirty="0"/>
              <a:t>Range</a:t>
            </a:r>
            <a:r>
              <a:rPr lang="en-US" dirty="0"/>
              <a:t>: Maximum range (raster units) of spatial autocorrelation.</a:t>
            </a:r>
          </a:p>
          <a:p>
            <a:pPr lvl="2"/>
            <a:r>
              <a:rPr lang="en-US" dirty="0"/>
              <a:t>Equivalent to the radius of a circle with an area equal to 'pct' percent of the grid area</a:t>
            </a:r>
          </a:p>
          <a:p>
            <a:pPr lvl="1"/>
            <a:r>
              <a:rPr lang="en-US" b="1" dirty="0"/>
              <a:t>Nugget</a:t>
            </a:r>
            <a:r>
              <a:rPr lang="en-US" dirty="0"/>
              <a:t>: Magnitude of variation in the scale of Range, larger values produce “spray paint” effect where some pixels are completely independent of the world around them. Want this to be small.</a:t>
            </a:r>
          </a:p>
          <a:p>
            <a:pPr lvl="1"/>
            <a:r>
              <a:rPr lang="en-US" b="1" dirty="0" err="1"/>
              <a:t>MagVar</a:t>
            </a:r>
            <a:r>
              <a:rPr lang="en-US" dirty="0"/>
              <a:t>: Magnitude of variation over the entire landscape; unclear the importance but doesn’t have much impact.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5C983C-A719-BC48-9274-74F7BDF27A8A}"/>
              </a:ext>
            </a:extLst>
          </p:cNvPr>
          <p:cNvSpPr txBox="1"/>
          <p:nvPr/>
        </p:nvSpPr>
        <p:spPr>
          <a:xfrm>
            <a:off x="-20983" y="6488668"/>
            <a:ext cx="4476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Simulated rectangular landscape is 125541 ha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B71FCA-CF35-5B42-AD88-02D9A8AEAC88}"/>
              </a:ext>
            </a:extLst>
          </p:cNvPr>
          <p:cNvSpPr txBox="1"/>
          <p:nvPr/>
        </p:nvSpPr>
        <p:spPr>
          <a:xfrm>
            <a:off x="-20983" y="1687102"/>
            <a:ext cx="39929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Range = 67 (pct = 1% of grid area)</a:t>
            </a:r>
          </a:p>
          <a:p>
            <a:r>
              <a:rPr lang="en-US" dirty="0"/>
              <a:t>Nugget = 0</a:t>
            </a:r>
          </a:p>
          <a:p>
            <a:r>
              <a:rPr lang="en-US" dirty="0" err="1"/>
              <a:t>MagVar</a:t>
            </a:r>
            <a:r>
              <a:rPr lang="en-US" dirty="0"/>
              <a:t> = 100</a:t>
            </a:r>
          </a:p>
        </p:txBody>
      </p:sp>
    </p:spTree>
    <p:extLst>
      <p:ext uri="{BB962C8B-B14F-4D97-AF65-F5344CB8AC3E}">
        <p14:creationId xmlns:p14="http://schemas.microsoft.com/office/powerpoint/2010/main" val="207691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B45E3-B658-3348-9E51-2E21FFD67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different parameter values: Range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92072C2-671F-E848-89B5-F334E9D4B11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393356" y="1687102"/>
            <a:ext cx="4277496" cy="5170898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005AF6-62BE-264B-97B8-25261027CBC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“Gaussian field” is a pixel-by-pixel representation of a normal distribution with some degree of spatial autocorrelation between pixels.</a:t>
            </a:r>
          </a:p>
          <a:p>
            <a:r>
              <a:rPr lang="en-US" dirty="0"/>
              <a:t>Key parameters:</a:t>
            </a:r>
          </a:p>
          <a:p>
            <a:pPr lvl="1"/>
            <a:r>
              <a:rPr lang="en-US" dirty="0"/>
              <a:t>Range: Maximum range (raster units) of spatial autocorrelation.</a:t>
            </a:r>
          </a:p>
          <a:p>
            <a:pPr lvl="2"/>
            <a:r>
              <a:rPr lang="en-US" dirty="0"/>
              <a:t>Equivalent to the radius of a circle with an area equal to 'pct' percent of the grid area</a:t>
            </a:r>
          </a:p>
          <a:p>
            <a:pPr lvl="1"/>
            <a:r>
              <a:rPr lang="en-US" dirty="0"/>
              <a:t>Nugget: Magnitude of variation in the scale of Range, smaller values lead to more homogeneous landscapes.</a:t>
            </a:r>
          </a:p>
          <a:p>
            <a:pPr lvl="1"/>
            <a:r>
              <a:rPr lang="en-US" dirty="0" err="1"/>
              <a:t>MagVar</a:t>
            </a:r>
            <a:r>
              <a:rPr lang="en-US" dirty="0"/>
              <a:t>: Magnitude of variation over the entire landscape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81DC64-06DF-F24E-9B1D-B71551EF931A}"/>
              </a:ext>
            </a:extLst>
          </p:cNvPr>
          <p:cNvSpPr txBox="1"/>
          <p:nvPr/>
        </p:nvSpPr>
        <p:spPr>
          <a:xfrm>
            <a:off x="-20983" y="1687102"/>
            <a:ext cx="39929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Range = 67 (pct = 1)</a:t>
            </a:r>
          </a:p>
          <a:p>
            <a:r>
              <a:rPr lang="en-US" dirty="0"/>
              <a:t>Nugget = 1</a:t>
            </a:r>
          </a:p>
          <a:p>
            <a:r>
              <a:rPr lang="en-US" dirty="0" err="1"/>
              <a:t>MagVar</a:t>
            </a:r>
            <a:r>
              <a:rPr lang="en-US" dirty="0"/>
              <a:t> = 100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94B5FD-BD9F-6B45-A64D-09D35305CF14}"/>
              </a:ext>
            </a:extLst>
          </p:cNvPr>
          <p:cNvSpPr txBox="1"/>
          <p:nvPr/>
        </p:nvSpPr>
        <p:spPr>
          <a:xfrm>
            <a:off x="39757" y="357809"/>
            <a:ext cx="1130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deprecate</a:t>
            </a:r>
          </a:p>
        </p:txBody>
      </p:sp>
    </p:spTree>
    <p:extLst>
      <p:ext uri="{BB962C8B-B14F-4D97-AF65-F5344CB8AC3E}">
        <p14:creationId xmlns:p14="http://schemas.microsoft.com/office/powerpoint/2010/main" val="4292190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B45E3-B658-3348-9E51-2E21FFD67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 continuous field to binary field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005AF6-62BE-264B-97B8-25261027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10400" y="1854200"/>
            <a:ext cx="5181600" cy="5003800"/>
          </a:xfrm>
        </p:spPr>
        <p:txBody>
          <a:bodyPr>
            <a:normAutofit/>
          </a:bodyPr>
          <a:lstStyle/>
          <a:p>
            <a:r>
              <a:rPr lang="en-US" dirty="0"/>
              <a:t>Using original example landscape</a:t>
            </a:r>
          </a:p>
          <a:p>
            <a:pPr lvl="1"/>
            <a:r>
              <a:rPr lang="en-US" dirty="0" err="1"/>
              <a:t>PctBurn</a:t>
            </a:r>
            <a:r>
              <a:rPr lang="en-US" dirty="0"/>
              <a:t> parameter set to 20% in this case (results in 20% of the landscape in high-severity fire).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81DC64-06DF-F24E-9B1D-B71551EF931A}"/>
              </a:ext>
            </a:extLst>
          </p:cNvPr>
          <p:cNvSpPr txBox="1"/>
          <p:nvPr/>
        </p:nvSpPr>
        <p:spPr>
          <a:xfrm>
            <a:off x="-20983" y="1687102"/>
            <a:ext cx="39929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Range = 67 (pct = 1)</a:t>
            </a:r>
          </a:p>
          <a:p>
            <a:r>
              <a:rPr lang="en-US" dirty="0"/>
              <a:t>Nugget = 0</a:t>
            </a:r>
          </a:p>
          <a:p>
            <a:r>
              <a:rPr lang="en-US" dirty="0" err="1"/>
              <a:t>MagVar</a:t>
            </a:r>
            <a:r>
              <a:rPr lang="en-US" dirty="0"/>
              <a:t> = 100</a:t>
            </a:r>
          </a:p>
          <a:p>
            <a:r>
              <a:rPr lang="en-US" dirty="0" err="1"/>
              <a:t>PctBurn</a:t>
            </a:r>
            <a:r>
              <a:rPr lang="en-US" dirty="0"/>
              <a:t> = 20</a:t>
            </a:r>
          </a:p>
        </p:txBody>
      </p: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41B59F8F-E992-9C49-8787-C80DD45517F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1713842" y="2031143"/>
            <a:ext cx="3358220" cy="44328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47A1BDA-7544-3641-A8EC-2B5D4A04F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3990" y="4730340"/>
            <a:ext cx="1597024" cy="19305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A6AE20-3BC2-5248-861D-4F90FD3DB7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1107" y="1687102"/>
            <a:ext cx="2222500" cy="2933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30855EE-D743-7E43-9407-AB3E714C6CBE}"/>
              </a:ext>
            </a:extLst>
          </p:cNvPr>
          <p:cNvSpPr txBox="1"/>
          <p:nvPr/>
        </p:nvSpPr>
        <p:spPr>
          <a:xfrm>
            <a:off x="5830957" y="6493459"/>
            <a:ext cx="8436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Pixel value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4608AB-DEE3-F743-ACF5-7405B95B8D22}"/>
              </a:ext>
            </a:extLst>
          </p:cNvPr>
          <p:cNvSpPr txBox="1"/>
          <p:nvPr/>
        </p:nvSpPr>
        <p:spPr>
          <a:xfrm rot="16200000">
            <a:off x="4649770" y="5363961"/>
            <a:ext cx="923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Cumulative </a:t>
            </a:r>
          </a:p>
          <a:p>
            <a:r>
              <a:rPr lang="en-US" sz="1200" dirty="0"/>
              <a:t>proportion</a:t>
            </a:r>
          </a:p>
        </p:txBody>
      </p:sp>
    </p:spTree>
    <p:extLst>
      <p:ext uri="{BB962C8B-B14F-4D97-AF65-F5344CB8AC3E}">
        <p14:creationId xmlns:p14="http://schemas.microsoft.com/office/powerpoint/2010/main" val="1494361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3020</TotalTime>
  <Words>687</Words>
  <Application>Microsoft Macintosh PowerPoint</Application>
  <PresentationFormat>Widescreen</PresentationFormat>
  <Paragraphs>79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Random cheese simulation workflow</vt:lpstr>
      <vt:lpstr>3 observed “high severity” scenarios</vt:lpstr>
      <vt:lpstr>Objective 1: “Clean” each observed scenario</vt:lpstr>
      <vt:lpstr>“Cut” the cleaned polygons at pinch points</vt:lpstr>
      <vt:lpstr>Clean-Cut Results (Las Conchas RdNBR example)</vt:lpstr>
      <vt:lpstr>Objective 2: Simulate fake high severity patches</vt:lpstr>
      <vt:lpstr>Generate spatially continuous Gaussian random field to produce “fake patches”</vt:lpstr>
      <vt:lpstr>Comparing different parameter values: Range</vt:lpstr>
      <vt:lpstr>Convert continuous field to binary field</vt:lpstr>
      <vt:lpstr>Objective 3: Determine optimal parameters to match observed patch distribution </vt:lpstr>
      <vt:lpstr>Objective 4: Overlay scars, calculate proportion of scars intersecting a simulated high-severity patch</vt:lpstr>
      <vt:lpstr>Objective 1: Define random field parameters to match “clean” Las Conchas patch distribution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Random cheese simulation workflow</dc:title>
  <dc:creator>Stevens, Jens T</dc:creator>
  <cp:lastModifiedBy>Stevens, Jens T</cp:lastModifiedBy>
  <cp:revision>35</cp:revision>
  <dcterms:created xsi:type="dcterms:W3CDTF">2020-10-06T17:45:45Z</dcterms:created>
  <dcterms:modified xsi:type="dcterms:W3CDTF">2020-11-05T00:14:46Z</dcterms:modified>
</cp:coreProperties>
</file>

<file path=docProps/thumbnail.jpeg>
</file>